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2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sp>
        <p:nvSpPr>
          <p:cNvPr id="78" name="Google Shape;78;p4"/>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cxnSp>
        <p:nvCxnSpPr>
          <p:cNvPr id="80" name="Google Shape;80;p4"/>
          <p:cNvCxnSpPr/>
          <p:nvPr/>
        </p:nvCxnSpPr>
        <p:spPr>
          <a:xfrm>
            <a:off x="417975" y="1604200"/>
            <a:ext cx="0" cy="84804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3" name="Google Shape;83;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4" name="Google Shape;84;p4"/>
          <p:cNvCxnSpPr/>
          <p:nvPr/>
        </p:nvCxnSpPr>
        <p:spPr>
          <a:xfrm>
            <a:off x="7309525" y="1561900"/>
            <a:ext cx="0" cy="8565000"/>
          </a:xfrm>
          <a:prstGeom prst="straightConnector1">
            <a:avLst/>
          </a:prstGeom>
          <a:noFill/>
          <a:ln cap="flat" cmpd="sng" w="9525">
            <a:solidFill>
              <a:srgbClr val="B7B7B7"/>
            </a:solidFill>
            <a:prstDash val="solid"/>
            <a:round/>
            <a:headEnd len="med" w="med" type="none"/>
            <a:tailEnd len="med" w="med" type="none"/>
          </a:ln>
        </p:spPr>
      </p:cxnSp>
      <p:sp>
        <p:nvSpPr>
          <p:cNvPr id="85" name="Google Shape;85;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 name="Google Shape;86;p4"/>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7" name="Google Shape;87;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8" name="Google Shape;88;p4"/>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4"/>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38150" y="713325"/>
            <a:ext cx="5190000" cy="7713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t>User Churn Project | </a:t>
            </a:r>
            <a:r>
              <a:rPr b="1" lang="en" sz="1600"/>
              <a:t>Preliminary Data</a:t>
            </a:r>
            <a:r>
              <a:rPr b="1" lang="en" sz="1600"/>
              <a:t> Summary</a:t>
            </a:r>
            <a:endParaRPr sz="1900"/>
          </a:p>
        </p:txBody>
      </p:sp>
      <p:sp>
        <p:nvSpPr>
          <p:cNvPr id="155" name="Google Shape;155;p8"/>
          <p:cNvSpPr txBox="1"/>
          <p:nvPr>
            <p:ph idx="3" type="subTitle"/>
          </p:nvPr>
        </p:nvSpPr>
        <p:spPr>
          <a:xfrm>
            <a:off x="465075" y="1030275"/>
            <a:ext cx="3516900" cy="40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158" name="Google Shape;158;p8"/>
          <p:cNvSpPr txBox="1"/>
          <p:nvPr/>
        </p:nvSpPr>
        <p:spPr>
          <a:xfrm>
            <a:off x="404725" y="2126238"/>
            <a:ext cx="6862500" cy="136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b="1" sz="120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anchorCtr="0" anchor="t" bIns="91425" lIns="91425" spcFirstLastPara="1" rIns="91425" wrap="square" tIns="91425">
            <a:spAutoFit/>
          </a:bodyPr>
          <a:lstStyle/>
          <a:p>
            <a:pPr indent="0" lvl="0" marL="228600" rtl="0" algn="l">
              <a:spcBef>
                <a:spcPts val="0"/>
              </a:spcBef>
              <a:spcAft>
                <a:spcPts val="0"/>
              </a:spcAft>
              <a:buNone/>
            </a:pPr>
            <a:r>
              <a:t/>
            </a: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2 - Compile Summary Information </a:t>
              </a:r>
              <a:endParaRPr b="1" sz="120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90500" lvl="0" marL="457200" rtl="0" algn="l">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indent="-190500" lvl="1" marL="6858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indent="-190500" lvl="0" marL="457200" rtl="0" algn="l">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indent="-190500" lvl="0" marL="457200" rtl="0" algn="l">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anchorCtr="0" anchor="t" bIns="91425" lIns="91425" spcFirstLastPara="1" rIns="91425" wrap="square" tIns="91425">
            <a:noAutofit/>
          </a:bodyPr>
          <a:lstStyle/>
          <a:p>
            <a:pPr indent="-187325" lvl="0" marL="142875" rtl="0" algn="l">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b="1" lang="en" sz="1150">
                <a:latin typeface="Roboto"/>
                <a:ea typeface="Roboto"/>
                <a:cs typeface="Roboto"/>
                <a:sym typeface="Roboto"/>
              </a:rPr>
              <a:t> 82% retained users </a:t>
            </a:r>
            <a:r>
              <a:rPr lang="en" sz="1150">
                <a:latin typeface="Roboto"/>
                <a:ea typeface="Roboto"/>
                <a:cs typeface="Roboto"/>
                <a:sym typeface="Roboto"/>
              </a:rPr>
              <a:t>and</a:t>
            </a:r>
            <a:r>
              <a:rPr b="1" lang="en" sz="1150">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indent="-187325" lvl="0" marL="142875" rtl="0" algn="l">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indent="-158750" lvl="0" marL="114300" rtl="0" algn="l">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R</a:t>
            </a:r>
            <a:r>
              <a:rPr lang="en" sz="1150">
                <a:latin typeface="Roboto"/>
                <a:ea typeface="Roboto"/>
                <a:cs typeface="Roboto"/>
                <a:sym typeface="Roboto"/>
              </a:rPr>
              <a:t>etained users used the app on over twice as many days as churned users in the last month.</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indent="-158750" lvl="0" marL="114300" rtl="0" algn="l">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a:t>
            </a:r>
            <a:r>
              <a:rPr lang="en" sz="1150">
                <a:solidFill>
                  <a:schemeClr val="dk1"/>
                </a:solidFill>
                <a:latin typeface="Roboto"/>
                <a:ea typeface="Roboto"/>
                <a:cs typeface="Roboto"/>
                <a:sym typeface="Roboto"/>
              </a:rPr>
              <a:t>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indent="0" lvl="0" marL="457200" rtl="0" algn="l">
              <a:spcBef>
                <a:spcPts val="1000"/>
              </a:spcBef>
              <a:spcAft>
                <a:spcPts val="1000"/>
              </a:spcAft>
              <a:buNone/>
            </a:pPr>
            <a:r>
              <a:t/>
            </a: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anchorCtr="0" anchor="t" bIns="91425" lIns="91425" spcFirstLastPara="1" rIns="91425" wrap="square" tIns="91425">
            <a:spAutoFit/>
          </a:bodyPr>
          <a:lstStyle/>
          <a:p>
            <a:pPr indent="-187325" lvl="0" marL="285750" rtl="0" algn="l">
              <a:spcBef>
                <a:spcPts val="0"/>
              </a:spcBef>
              <a:spcAft>
                <a:spcPts val="0"/>
              </a:spcAft>
              <a:buClr>
                <a:schemeClr val="dk1"/>
              </a:buClr>
              <a:buSzPts val="1150"/>
              <a:buFont typeface="Roboto"/>
              <a:buChar char="➔"/>
            </a:pPr>
            <a:r>
              <a:rPr b="1" lang="en" sz="1150">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indent="-187325" lvl="0" marL="285750" rtl="0" algn="l">
              <a:spcBef>
                <a:spcPts val="1000"/>
              </a:spcBef>
              <a:spcAft>
                <a:spcPts val="1000"/>
              </a:spcAft>
              <a:buClr>
                <a:schemeClr val="dk1"/>
              </a:buClr>
              <a:buSzPts val="1150"/>
              <a:buFont typeface="Roboto"/>
              <a:buChar char="➔"/>
            </a:pPr>
            <a:r>
              <a:rPr b="1" lang="en" sz="1150">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